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title"/>
          </p:nvPr>
        </p:nvSpPr>
        <p:spPr>
          <a:xfrm>
            <a:off x="1270000" y="1638300"/>
            <a:ext cx="10464800" cy="3302000"/>
          </a:xfrm>
          <a:prstGeom prst="rect">
            <a:avLst/>
          </a:prstGeom>
        </p:spPr>
        <p:txBody>
          <a:bodyPr anchor="b"/>
          <a:lstStyle/>
          <a:p>
            <a:pPr/>
            <a:r>
              <a:t>Title Text</a:t>
            </a:r>
          </a:p>
        </p:txBody>
      </p:sp>
      <p:sp>
        <p:nvSpPr>
          <p:cNvPr id="12" name="Shape 12"/>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Shape 93"/>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pPr/>
            <a:r>
              <a:t>–Johnny Appleseed</a:t>
            </a:r>
          </a:p>
        </p:txBody>
      </p:sp>
      <p:sp>
        <p:nvSpPr>
          <p:cNvPr id="94" name="Shape 94"/>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idx="13"/>
          </p:nvPr>
        </p:nvSpPr>
        <p:spPr>
          <a:xfrm>
            <a:off x="1606550" y="635000"/>
            <a:ext cx="9779000" cy="5918200"/>
          </a:xfrm>
          <a:prstGeom prst="rect">
            <a:avLst/>
          </a:prstGeom>
        </p:spPr>
        <p:txBody>
          <a:bodyPr lIns="91439" tIns="45719" rIns="91439" bIns="45719" anchor="t">
            <a:noAutofit/>
          </a:bodyPr>
          <a:lstStyle/>
          <a:p>
            <a:pPr/>
          </a:p>
        </p:txBody>
      </p:sp>
      <p:sp>
        <p:nvSpPr>
          <p:cNvPr id="21" name="Shape 21"/>
          <p:cNvSpPr/>
          <p:nvPr>
            <p:ph type="title"/>
          </p:nvPr>
        </p:nvSpPr>
        <p:spPr>
          <a:xfrm>
            <a:off x="1270000" y="6718300"/>
            <a:ext cx="10464800" cy="1422400"/>
          </a:xfrm>
          <a:prstGeom prst="rect">
            <a:avLst/>
          </a:prstGeom>
        </p:spPr>
        <p:txBody>
          <a:bodyPr anchor="b"/>
          <a:lstStyle/>
          <a:p>
            <a:pPr/>
            <a:r>
              <a:t>Title Text</a:t>
            </a:r>
          </a:p>
        </p:txBody>
      </p:sp>
      <p:sp>
        <p:nvSpPr>
          <p:cNvPr id="22" name="Shape 22"/>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Shape 30"/>
          <p:cNvSpPr/>
          <p:nvPr>
            <p:ph type="title"/>
          </p:nvPr>
        </p:nvSpPr>
        <p:spPr>
          <a:xfrm>
            <a:off x="1270000" y="3225800"/>
            <a:ext cx="10464800" cy="3302000"/>
          </a:xfrm>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sz="half" idx="13"/>
          </p:nvPr>
        </p:nvSpPr>
        <p:spPr>
          <a:xfrm>
            <a:off x="6718300" y="635000"/>
            <a:ext cx="5334000" cy="8229600"/>
          </a:xfrm>
          <a:prstGeom prst="rect">
            <a:avLst/>
          </a:prstGeom>
        </p:spPr>
        <p:txBody>
          <a:bodyPr lIns="91439" tIns="45719" rIns="91439" bIns="45719" anchor="t">
            <a:noAutofit/>
          </a:bodyPr>
          <a:lstStyle/>
          <a:p>
            <a:pPr/>
          </a:p>
        </p:txBody>
      </p:sp>
      <p:sp>
        <p:nvSpPr>
          <p:cNvPr id="39" name="Shape 39"/>
          <p:cNvSpPr/>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Shape 40"/>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Title Text</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Title Text</a:t>
            </a:r>
          </a:p>
        </p:txBody>
      </p:sp>
      <p:sp>
        <p:nvSpPr>
          <p:cNvPr id="57" name="Shape 57"/>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sz="half" idx="13"/>
          </p:nvPr>
        </p:nvSpPr>
        <p:spPr>
          <a:xfrm>
            <a:off x="6718300" y="2603500"/>
            <a:ext cx="5334000" cy="6286500"/>
          </a:xfrm>
          <a:prstGeom prst="rect">
            <a:avLst/>
          </a:prstGeom>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Title Text</a:t>
            </a:r>
          </a:p>
        </p:txBody>
      </p:sp>
      <p:sp>
        <p:nvSpPr>
          <p:cNvPr id="67" name="Shape 67"/>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Shape 75"/>
          <p:cNvSpPr/>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hape 7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Shape 84"/>
          <p:cNvSpPr/>
          <p:nvPr>
            <p:ph type="pic" sz="quarter" idx="14"/>
          </p:nvPr>
        </p:nvSpPr>
        <p:spPr>
          <a:xfrm>
            <a:off x="6724518" y="889000"/>
            <a:ext cx="5334001" cy="3771900"/>
          </a:xfrm>
          <a:prstGeom prst="rect">
            <a:avLst/>
          </a:prstGeom>
        </p:spPr>
        <p:txBody>
          <a:bodyPr lIns="91439" tIns="45719" rIns="91439" bIns="45719" anchor="t">
            <a:noAutofit/>
          </a:bodyPr>
          <a:lstStyle/>
          <a:p>
            <a:pPr/>
          </a:p>
        </p:txBody>
      </p:sp>
      <p:sp>
        <p:nvSpPr>
          <p:cNvPr id="85" name="Shape 85"/>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hape 8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3.png"/><Relationship Id="rId3" Type="http://schemas.openxmlformats.org/officeDocument/2006/relationships/image" Target="../media/image14.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5.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data.world/data-society/airlines-delay" TargetMode="Externa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19" name="FlightImage1.png"/>
          <p:cNvPicPr>
            <a:picLocks noChangeAspect="1"/>
          </p:cNvPicPr>
          <p:nvPr>
            <p:ph type="pic" idx="13"/>
          </p:nvPr>
        </p:nvPicPr>
        <p:blipFill>
          <a:blip r:embed="rId2">
            <a:extLst/>
          </a:blip>
          <a:srcRect l="0" t="9674" r="0" b="9674"/>
          <a:stretch>
            <a:fillRect/>
          </a:stretch>
        </p:blipFill>
        <p:spPr>
          <a:prstGeom prst="rect">
            <a:avLst/>
          </a:prstGeom>
        </p:spPr>
      </p:pic>
      <p:sp>
        <p:nvSpPr>
          <p:cNvPr id="120" name="Shape 120"/>
          <p:cNvSpPr/>
          <p:nvPr>
            <p:ph type="title"/>
          </p:nvPr>
        </p:nvSpPr>
        <p:spPr>
          <a:prstGeom prst="rect">
            <a:avLst/>
          </a:prstGeom>
        </p:spPr>
        <p:txBody>
          <a:bodyPr/>
          <a:lstStyle>
            <a:lvl1pPr>
              <a:defRPr>
                <a:latin typeface="Impact"/>
                <a:ea typeface="Impact"/>
                <a:cs typeface="Impact"/>
                <a:sym typeface="Impact"/>
              </a:defRPr>
            </a:lvl1pPr>
          </a:lstStyle>
          <a:p>
            <a:pPr/>
            <a:r>
              <a:t>Predicting Airline Delay</a:t>
            </a:r>
          </a:p>
        </p:txBody>
      </p:sp>
      <p:sp>
        <p:nvSpPr>
          <p:cNvPr id="121" name="Shape 121"/>
          <p:cNvSpPr/>
          <p:nvPr>
            <p:ph type="body" sz="quarter" idx="1"/>
          </p:nvPr>
        </p:nvSpPr>
        <p:spPr>
          <a:prstGeom prst="rect">
            <a:avLst/>
          </a:prstGeom>
        </p:spPr>
        <p:txBody>
          <a:bodyPr/>
          <a:lstStyle/>
          <a:p>
            <a:pPr>
              <a:defRPr>
                <a:latin typeface="Lucida Grande"/>
                <a:ea typeface="Lucida Grande"/>
                <a:cs typeface="Lucida Grande"/>
                <a:sym typeface="Lucida Grande"/>
              </a:defRPr>
            </a:pPr>
            <a:r>
              <a:t>DATA SCIENCE FINAL PROJECT</a:t>
            </a:r>
          </a:p>
          <a:p>
            <a:pPr>
              <a:defRPr>
                <a:latin typeface="Lucida Grande"/>
                <a:ea typeface="Lucida Grande"/>
                <a:cs typeface="Lucida Grande"/>
                <a:sym typeface="Lucida Grande"/>
              </a:defRPr>
            </a:pPr>
            <a:r>
              <a:t>PRAKASH PATEL</a:t>
            </a:r>
          </a:p>
        </p:txBody>
      </p:sp>
      <p:sp>
        <p:nvSpPr>
          <p:cNvPr id="122" name="Shape 122"/>
          <p:cNvSpPr/>
          <p:nvPr>
            <p:ph type="sldNum" sz="quarter" idx="4294967295"/>
          </p:nvPr>
        </p:nvSpPr>
        <p:spPr>
          <a:xfrm>
            <a:off x="6375349" y="9245600"/>
            <a:ext cx="241402"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Shape 151"/>
          <p:cNvSpPr/>
          <p:nvPr>
            <p:ph type="title"/>
          </p:nvPr>
        </p:nvSpPr>
        <p:spPr>
          <a:xfrm>
            <a:off x="812800" y="203200"/>
            <a:ext cx="11099801" cy="646311"/>
          </a:xfrm>
          <a:prstGeom prst="rect">
            <a:avLst/>
          </a:prstGeom>
        </p:spPr>
        <p:txBody>
          <a:bodyPr anchor="t"/>
          <a:lstStyle>
            <a:lvl1pPr algn="l">
              <a:defRPr sz="3000">
                <a:latin typeface="Impact"/>
                <a:ea typeface="Impact"/>
                <a:cs typeface="Impact"/>
                <a:sym typeface="Impact"/>
              </a:defRPr>
            </a:lvl1pPr>
          </a:lstStyle>
          <a:p>
            <a:pPr/>
            <a:r>
              <a:t>Analyzing Arrival Delay over DayOfWeek and Month</a:t>
            </a:r>
          </a:p>
        </p:txBody>
      </p:sp>
      <p:sp>
        <p:nvSpPr>
          <p:cNvPr id="152" name="Shape 152"/>
          <p:cNvSpPr/>
          <p:nvPr>
            <p:ph type="body" sz="quarter" idx="1"/>
          </p:nvPr>
        </p:nvSpPr>
        <p:spPr>
          <a:xfrm>
            <a:off x="1772045" y="7445424"/>
            <a:ext cx="10921208" cy="885776"/>
          </a:xfrm>
          <a:prstGeom prst="rect">
            <a:avLst/>
          </a:prstGeom>
        </p:spPr>
        <p:txBody>
          <a:bodyPr/>
          <a:lstStyle>
            <a:lvl1pPr defTabSz="490727">
              <a:defRPr sz="2688">
                <a:latin typeface="American Typewriter"/>
                <a:ea typeface="American Typewriter"/>
                <a:cs typeface="American Typewriter"/>
                <a:sym typeface="American Typewriter"/>
              </a:defRPr>
            </a:lvl1pPr>
          </a:lstStyle>
          <a:p>
            <a:pPr/>
            <a:r>
              <a:t>Friday seems to be the Day of the Week causing maximum Airline Delay while December Month has maximum Airline Delay</a:t>
            </a:r>
          </a:p>
        </p:txBody>
      </p:sp>
      <p:pic>
        <p:nvPicPr>
          <p:cNvPr id="153" name="pasted-image.png"/>
          <p:cNvPicPr>
            <a:picLocks noChangeAspect="1"/>
          </p:cNvPicPr>
          <p:nvPr/>
        </p:nvPicPr>
        <p:blipFill>
          <a:blip r:embed="rId2">
            <a:extLst/>
          </a:blip>
          <a:stretch>
            <a:fillRect/>
          </a:stretch>
        </p:blipFill>
        <p:spPr>
          <a:xfrm>
            <a:off x="1682748" y="1374474"/>
            <a:ext cx="11099802" cy="5420310"/>
          </a:xfrm>
          <a:prstGeom prst="rect">
            <a:avLst/>
          </a:prstGeom>
          <a:ln w="12700">
            <a:miter lim="400000"/>
          </a:ln>
        </p:spPr>
      </p:pic>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title"/>
          </p:nvPr>
        </p:nvSpPr>
        <p:spPr>
          <a:xfrm>
            <a:off x="812800" y="203200"/>
            <a:ext cx="11099801" cy="646311"/>
          </a:xfrm>
          <a:prstGeom prst="rect">
            <a:avLst/>
          </a:prstGeom>
        </p:spPr>
        <p:txBody>
          <a:bodyPr anchor="t"/>
          <a:lstStyle>
            <a:lvl1pPr algn="l">
              <a:defRPr sz="3000">
                <a:latin typeface="Impact"/>
                <a:ea typeface="Impact"/>
                <a:cs typeface="Impact"/>
                <a:sym typeface="Impact"/>
              </a:defRPr>
            </a:lvl1pPr>
          </a:lstStyle>
          <a:p>
            <a:pPr/>
            <a:r>
              <a:t>Analyzing Arrival Delay based on Departure and Arrival Time</a:t>
            </a:r>
          </a:p>
        </p:txBody>
      </p:sp>
      <p:sp>
        <p:nvSpPr>
          <p:cNvPr id="156" name="Shape 156"/>
          <p:cNvSpPr/>
          <p:nvPr>
            <p:ph type="body" sz="quarter" idx="1"/>
          </p:nvPr>
        </p:nvSpPr>
        <p:spPr>
          <a:xfrm>
            <a:off x="336945" y="7293024"/>
            <a:ext cx="10921208" cy="885776"/>
          </a:xfrm>
          <a:prstGeom prst="rect">
            <a:avLst/>
          </a:prstGeom>
        </p:spPr>
        <p:txBody>
          <a:bodyPr/>
          <a:lstStyle>
            <a:lvl1pPr defTabSz="432308">
              <a:defRPr sz="2368">
                <a:latin typeface="American Typewriter"/>
                <a:ea typeface="American Typewriter"/>
                <a:cs typeface="American Typewriter"/>
                <a:sym typeface="American Typewriter"/>
              </a:defRPr>
            </a:lvl1pPr>
          </a:lstStyle>
          <a:p>
            <a:pPr/>
            <a:r>
              <a:t>Flights departing or arriving between 5 AM to 10 AM seems to have less Airline Delay. Late Departure or Arrival Flights tends to have more delays.</a:t>
            </a:r>
          </a:p>
        </p:txBody>
      </p:sp>
      <p:pic>
        <p:nvPicPr>
          <p:cNvPr id="157" name="pasted-image.png"/>
          <p:cNvPicPr>
            <a:picLocks noChangeAspect="1"/>
          </p:cNvPicPr>
          <p:nvPr/>
        </p:nvPicPr>
        <p:blipFill>
          <a:blip r:embed="rId2">
            <a:extLst/>
          </a:blip>
          <a:stretch>
            <a:fillRect/>
          </a:stretch>
        </p:blipFill>
        <p:spPr>
          <a:xfrm>
            <a:off x="610415" y="1199029"/>
            <a:ext cx="10374269" cy="5090239"/>
          </a:xfrm>
          <a:prstGeom prst="rect">
            <a:avLst/>
          </a:prstGeom>
          <a:ln w="12700">
            <a:miter lim="400000"/>
          </a:ln>
        </p:spPr>
      </p:pic>
    </p:spTree>
  </p:cSld>
  <p:clrMapOvr>
    <a:masterClrMapping/>
  </p:clrMapOvr>
  <p:transition xmlns:p14="http://schemas.microsoft.com/office/powerpoint/2010/main" spd="med" advClick="1" p14:dur="1000"/>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 name="Shape 159"/>
          <p:cNvSpPr/>
          <p:nvPr>
            <p:ph type="title"/>
          </p:nvPr>
        </p:nvSpPr>
        <p:spPr>
          <a:xfrm>
            <a:off x="812800" y="203200"/>
            <a:ext cx="11099801" cy="646311"/>
          </a:xfrm>
          <a:prstGeom prst="rect">
            <a:avLst/>
          </a:prstGeom>
        </p:spPr>
        <p:txBody>
          <a:bodyPr anchor="t"/>
          <a:lstStyle>
            <a:lvl1pPr algn="l">
              <a:defRPr sz="3000">
                <a:latin typeface="Impact"/>
                <a:ea typeface="Impact"/>
                <a:cs typeface="Impact"/>
                <a:sym typeface="Impact"/>
              </a:defRPr>
            </a:lvl1pPr>
          </a:lstStyle>
          <a:p>
            <a:pPr/>
            <a:r>
              <a:t>Analyzing number of Arrival Delay based on Carrier</a:t>
            </a:r>
          </a:p>
        </p:txBody>
      </p:sp>
      <p:sp>
        <p:nvSpPr>
          <p:cNvPr id="160" name="Shape 160"/>
          <p:cNvSpPr/>
          <p:nvPr>
            <p:ph type="body" sz="quarter" idx="1"/>
          </p:nvPr>
        </p:nvSpPr>
        <p:spPr>
          <a:xfrm>
            <a:off x="375045" y="7445424"/>
            <a:ext cx="10921208" cy="885776"/>
          </a:xfrm>
          <a:prstGeom prst="rect">
            <a:avLst/>
          </a:prstGeom>
        </p:spPr>
        <p:txBody>
          <a:bodyPr/>
          <a:lstStyle>
            <a:lvl1pPr defTabSz="490727">
              <a:defRPr sz="2688">
                <a:latin typeface="American Typewriter"/>
                <a:ea typeface="American Typewriter"/>
                <a:cs typeface="American Typewriter"/>
                <a:sym typeface="American Typewriter"/>
              </a:defRPr>
            </a:lvl1pPr>
          </a:lstStyle>
          <a:p>
            <a:pPr/>
            <a:r>
              <a:t>Southwest Airline had the maximum number of delayed flights followed by American Airline</a:t>
            </a:r>
          </a:p>
        </p:txBody>
      </p:sp>
      <p:pic>
        <p:nvPicPr>
          <p:cNvPr id="161" name="pasted-image.png"/>
          <p:cNvPicPr>
            <a:picLocks noChangeAspect="1"/>
          </p:cNvPicPr>
          <p:nvPr/>
        </p:nvPicPr>
        <p:blipFill>
          <a:blip r:embed="rId2">
            <a:extLst/>
          </a:blip>
          <a:stretch>
            <a:fillRect/>
          </a:stretch>
        </p:blipFill>
        <p:spPr>
          <a:xfrm>
            <a:off x="326980" y="897729"/>
            <a:ext cx="10791870" cy="6499477"/>
          </a:xfrm>
          <a:prstGeom prst="rect">
            <a:avLst/>
          </a:prstGeom>
          <a:ln w="12700">
            <a:miter lim="400000"/>
          </a:ln>
        </p:spPr>
      </p:pic>
    </p:spTree>
  </p:cSld>
  <p:clrMapOvr>
    <a:masterClrMapping/>
  </p:clrMapOvr>
  <p:transition xmlns:p14="http://schemas.microsoft.com/office/powerpoint/2010/main" spd="med" advClick="1" p14:dur="1000"/>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ph type="title"/>
          </p:nvPr>
        </p:nvSpPr>
        <p:spPr>
          <a:xfrm>
            <a:off x="812800" y="203200"/>
            <a:ext cx="11099801" cy="646311"/>
          </a:xfrm>
          <a:prstGeom prst="rect">
            <a:avLst/>
          </a:prstGeom>
        </p:spPr>
        <p:txBody>
          <a:bodyPr anchor="t"/>
          <a:lstStyle>
            <a:lvl1pPr algn="l">
              <a:defRPr sz="3000">
                <a:latin typeface="Impact"/>
                <a:ea typeface="Impact"/>
                <a:cs typeface="Impact"/>
                <a:sym typeface="Impact"/>
              </a:defRPr>
            </a:lvl1pPr>
          </a:lstStyle>
          <a:p>
            <a:pPr/>
            <a:r>
              <a:t>Analyzing number of Arrival Delay based on Airport</a:t>
            </a:r>
          </a:p>
        </p:txBody>
      </p:sp>
      <p:sp>
        <p:nvSpPr>
          <p:cNvPr id="164" name="Shape 164"/>
          <p:cNvSpPr/>
          <p:nvPr>
            <p:ph type="body" sz="quarter" idx="1"/>
          </p:nvPr>
        </p:nvSpPr>
        <p:spPr>
          <a:xfrm>
            <a:off x="375045" y="7445424"/>
            <a:ext cx="10921208" cy="885776"/>
          </a:xfrm>
          <a:prstGeom prst="rect">
            <a:avLst/>
          </a:prstGeom>
        </p:spPr>
        <p:txBody>
          <a:bodyPr/>
          <a:lstStyle>
            <a:lvl1pPr defTabSz="490727">
              <a:defRPr sz="2688">
                <a:latin typeface="American Typewriter"/>
                <a:ea typeface="American Typewriter"/>
                <a:cs typeface="American Typewriter"/>
                <a:sym typeface="American Typewriter"/>
              </a:defRPr>
            </a:lvl1pPr>
          </a:lstStyle>
          <a:p>
            <a:pPr/>
            <a:r>
              <a:t>ORD Airport had the maximum number of delayed flights while PHX had the minimum number of delayed flights.</a:t>
            </a:r>
          </a:p>
        </p:txBody>
      </p:sp>
      <p:pic>
        <p:nvPicPr>
          <p:cNvPr id="165" name="pasted-image.png"/>
          <p:cNvPicPr>
            <a:picLocks noChangeAspect="1"/>
          </p:cNvPicPr>
          <p:nvPr/>
        </p:nvPicPr>
        <p:blipFill>
          <a:blip r:embed="rId2">
            <a:extLst/>
          </a:blip>
          <a:stretch>
            <a:fillRect/>
          </a:stretch>
        </p:blipFill>
        <p:spPr>
          <a:xfrm>
            <a:off x="520988" y="971822"/>
            <a:ext cx="9487465" cy="5879556"/>
          </a:xfrm>
          <a:prstGeom prst="rect">
            <a:avLst/>
          </a:prstGeom>
          <a:ln w="12700">
            <a:miter lim="400000"/>
          </a:ln>
        </p:spPr>
      </p:pic>
    </p:spTree>
  </p:cSld>
  <p:clrMapOvr>
    <a:masterClrMapping/>
  </p:clrMapOvr>
  <p:transition xmlns:p14="http://schemas.microsoft.com/office/powerpoint/2010/main" spd="med" advClick="1" p14:dur="1000"/>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Shape 167"/>
          <p:cNvSpPr/>
          <p:nvPr>
            <p:ph type="title"/>
          </p:nvPr>
        </p:nvSpPr>
        <p:spPr>
          <a:xfrm>
            <a:off x="952500" y="444500"/>
            <a:ext cx="11099800" cy="817712"/>
          </a:xfrm>
          <a:prstGeom prst="rect">
            <a:avLst/>
          </a:prstGeom>
        </p:spPr>
        <p:txBody>
          <a:bodyPr anchor="t"/>
          <a:lstStyle>
            <a:lvl1pPr algn="l" defTabSz="332993">
              <a:defRPr sz="4560">
                <a:latin typeface="Impact"/>
                <a:ea typeface="Impact"/>
                <a:cs typeface="Impact"/>
                <a:sym typeface="Impact"/>
              </a:defRPr>
            </a:lvl1pPr>
          </a:lstStyle>
          <a:p>
            <a:pPr/>
            <a:r>
              <a:t>Modeling Approach</a:t>
            </a:r>
          </a:p>
        </p:txBody>
      </p:sp>
      <p:sp>
        <p:nvSpPr>
          <p:cNvPr id="168" name="Shape 168"/>
          <p:cNvSpPr/>
          <p:nvPr>
            <p:ph type="body" idx="1"/>
          </p:nvPr>
        </p:nvSpPr>
        <p:spPr>
          <a:xfrm>
            <a:off x="952500" y="1320800"/>
            <a:ext cx="11099800" cy="6286500"/>
          </a:xfrm>
          <a:prstGeom prst="rect">
            <a:avLst/>
          </a:prstGeom>
        </p:spPr>
        <p:txBody>
          <a:bodyPr anchor="t"/>
          <a:lstStyle/>
          <a:p>
            <a:pPr>
              <a:spcBef>
                <a:spcPts val="0"/>
              </a:spcBef>
              <a:defRPr sz="3000">
                <a:latin typeface="American Typewriter"/>
                <a:ea typeface="American Typewriter"/>
                <a:cs typeface="American Typewriter"/>
                <a:sym typeface="American Typewriter"/>
              </a:defRPr>
            </a:pPr>
            <a:r>
              <a:t>The goal of this analysis is to predict the Arrival Delay and quantify the delay interns of minutes.</a:t>
            </a:r>
          </a:p>
          <a:p>
            <a:pPr>
              <a:spcBef>
                <a:spcPts val="0"/>
              </a:spcBef>
              <a:defRPr sz="3000">
                <a:latin typeface="American Typewriter"/>
                <a:ea typeface="American Typewriter"/>
                <a:cs typeface="American Typewriter"/>
                <a:sym typeface="American Typewriter"/>
              </a:defRPr>
            </a:pPr>
            <a:r>
              <a:t>From this perspective Linear Regression modeling is chosen</a:t>
            </a:r>
          </a:p>
          <a:p>
            <a:pPr>
              <a:spcBef>
                <a:spcPts val="0"/>
              </a:spcBef>
              <a:defRPr sz="3000">
                <a:latin typeface="American Typewriter"/>
                <a:ea typeface="American Typewriter"/>
                <a:cs typeface="American Typewriter"/>
                <a:sym typeface="American Typewriter"/>
              </a:defRPr>
            </a:pPr>
            <a:r>
              <a:t>The features considered for training the model are</a:t>
            </a:r>
          </a:p>
          <a:p>
            <a:pPr lvl="4">
              <a:spcBef>
                <a:spcPts val="0"/>
              </a:spcBef>
              <a:defRPr sz="3000">
                <a:latin typeface="American Typewriter"/>
                <a:ea typeface="American Typewriter"/>
                <a:cs typeface="American Typewriter"/>
                <a:sym typeface="American Typewriter"/>
              </a:defRPr>
            </a:pPr>
            <a:r>
              <a:t>Month</a:t>
            </a:r>
          </a:p>
          <a:p>
            <a:pPr lvl="4">
              <a:spcBef>
                <a:spcPts val="0"/>
              </a:spcBef>
              <a:defRPr sz="3000">
                <a:latin typeface="American Typewriter"/>
                <a:ea typeface="American Typewriter"/>
                <a:cs typeface="American Typewriter"/>
                <a:sym typeface="American Typewriter"/>
              </a:defRPr>
            </a:pPr>
            <a:r>
              <a:t>Day Of Week</a:t>
            </a:r>
          </a:p>
          <a:p>
            <a:pPr lvl="4">
              <a:spcBef>
                <a:spcPts val="0"/>
              </a:spcBef>
              <a:defRPr sz="3000">
                <a:latin typeface="American Typewriter"/>
                <a:ea typeface="American Typewriter"/>
                <a:cs typeface="American Typewriter"/>
                <a:sym typeface="American Typewriter"/>
              </a:defRPr>
            </a:pPr>
            <a:r>
              <a:t>Unique Carrier</a:t>
            </a:r>
          </a:p>
          <a:p>
            <a:pPr lvl="4">
              <a:spcBef>
                <a:spcPts val="0"/>
              </a:spcBef>
              <a:defRPr sz="3000">
                <a:latin typeface="American Typewriter"/>
                <a:ea typeface="American Typewriter"/>
                <a:cs typeface="American Typewriter"/>
                <a:sym typeface="American Typewriter"/>
              </a:defRPr>
            </a:pPr>
            <a:r>
              <a:t>Destination Airport</a:t>
            </a:r>
          </a:p>
          <a:p>
            <a:pPr lvl="4">
              <a:spcBef>
                <a:spcPts val="0"/>
              </a:spcBef>
              <a:defRPr sz="3000">
                <a:latin typeface="American Typewriter"/>
                <a:ea typeface="American Typewriter"/>
                <a:cs typeface="American Typewriter"/>
                <a:sym typeface="American Typewriter"/>
              </a:defRPr>
            </a:pPr>
            <a:r>
              <a:t>Arrival Time</a:t>
            </a:r>
          </a:p>
          <a:p>
            <a:pPr lvl="4">
              <a:spcBef>
                <a:spcPts val="0"/>
              </a:spcBef>
              <a:defRPr sz="3000">
                <a:latin typeface="American Typewriter"/>
                <a:ea typeface="American Typewriter"/>
                <a:cs typeface="American Typewriter"/>
                <a:sym typeface="American Typewriter"/>
              </a:defRPr>
            </a:pPr>
            <a:r>
              <a:t>Departure Time</a:t>
            </a:r>
          </a:p>
          <a:p>
            <a:pPr>
              <a:spcBef>
                <a:spcPts val="0"/>
              </a:spcBef>
              <a:defRPr sz="3000">
                <a:latin typeface="American Typewriter"/>
                <a:ea typeface="American Typewriter"/>
                <a:cs typeface="American Typewriter"/>
                <a:sym typeface="American Typewriter"/>
              </a:defRPr>
            </a:pPr>
            <a:r>
              <a:t>Output to be determined</a:t>
            </a:r>
          </a:p>
          <a:p>
            <a:pPr lvl="4">
              <a:spcBef>
                <a:spcPts val="0"/>
              </a:spcBef>
              <a:defRPr sz="3000">
                <a:latin typeface="American Typewriter"/>
                <a:ea typeface="American Typewriter"/>
                <a:cs typeface="American Typewriter"/>
                <a:sym typeface="American Typewriter"/>
              </a:defRPr>
            </a:pPr>
            <a:r>
              <a:t>Arrival Delay</a:t>
            </a:r>
          </a:p>
        </p:txBody>
      </p:sp>
    </p:spTree>
  </p:cSld>
  <p:clrMapOvr>
    <a:masterClrMapping/>
  </p:clrMapOvr>
  <p:transition xmlns:p14="http://schemas.microsoft.com/office/powerpoint/2010/main" spd="med" advClick="1" p14:dur="1000"/>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hape 170"/>
          <p:cNvSpPr/>
          <p:nvPr>
            <p:ph type="title"/>
          </p:nvPr>
        </p:nvSpPr>
        <p:spPr>
          <a:xfrm>
            <a:off x="368300" y="101600"/>
            <a:ext cx="11099801" cy="646311"/>
          </a:xfrm>
          <a:prstGeom prst="rect">
            <a:avLst/>
          </a:prstGeom>
        </p:spPr>
        <p:txBody>
          <a:bodyPr anchor="t"/>
          <a:lstStyle>
            <a:lvl1pPr algn="l">
              <a:defRPr sz="3000">
                <a:latin typeface="Impact"/>
                <a:ea typeface="Impact"/>
                <a:cs typeface="Impact"/>
                <a:sym typeface="Impact"/>
              </a:defRPr>
            </a:lvl1pPr>
          </a:lstStyle>
          <a:p>
            <a:pPr/>
            <a:r>
              <a:t>Model Analysis</a:t>
            </a:r>
          </a:p>
        </p:txBody>
      </p:sp>
      <p:sp>
        <p:nvSpPr>
          <p:cNvPr id="171" name="Shape 171"/>
          <p:cNvSpPr/>
          <p:nvPr>
            <p:ph type="body" sz="quarter" idx="1"/>
          </p:nvPr>
        </p:nvSpPr>
        <p:spPr>
          <a:xfrm>
            <a:off x="70245" y="7991524"/>
            <a:ext cx="10921208" cy="1603326"/>
          </a:xfrm>
          <a:prstGeom prst="rect">
            <a:avLst/>
          </a:prstGeom>
          <a:ln>
            <a:solidFill>
              <a:srgbClr val="000000"/>
            </a:solidFill>
          </a:ln>
        </p:spPr>
        <p:txBody>
          <a:bodyPr/>
          <a:lstStyle/>
          <a:p>
            <a:pPr marL="300284" indent="-300284" algn="l" defTabSz="443991">
              <a:buSzPct val="75000"/>
              <a:buChar char="•"/>
              <a:defRPr sz="2432"/>
            </a:pPr>
            <a:r>
              <a:t>Data Split is 75 - 25 between Train and Test data</a:t>
            </a:r>
          </a:p>
          <a:p>
            <a:pPr marL="300284" indent="-300284" algn="l" defTabSz="443991">
              <a:buSzPct val="75000"/>
              <a:buChar char="•"/>
              <a:defRPr sz="2432"/>
            </a:pPr>
            <a:r>
              <a:t>p-values seemed good for most of the feature </a:t>
            </a:r>
          </a:p>
          <a:p>
            <a:pPr marL="300284" indent="-300284" algn="l" defTabSz="443991">
              <a:buSzPct val="75000"/>
              <a:buChar char="•"/>
              <a:defRPr sz="2432"/>
            </a:pPr>
            <a:r>
              <a:t>R-Squared value didn’t looked good to be a candidate for regression model</a:t>
            </a:r>
          </a:p>
        </p:txBody>
      </p:sp>
      <p:pic>
        <p:nvPicPr>
          <p:cNvPr id="172" name="pasted-image.png"/>
          <p:cNvPicPr>
            <a:picLocks noChangeAspect="1"/>
          </p:cNvPicPr>
          <p:nvPr/>
        </p:nvPicPr>
        <p:blipFill>
          <a:blip r:embed="rId2">
            <a:extLst/>
          </a:blip>
          <a:stretch>
            <a:fillRect/>
          </a:stretch>
        </p:blipFill>
        <p:spPr>
          <a:xfrm>
            <a:off x="286429" y="695104"/>
            <a:ext cx="4770273" cy="2980171"/>
          </a:xfrm>
          <a:prstGeom prst="rect">
            <a:avLst/>
          </a:prstGeom>
          <a:ln w="12700">
            <a:miter lim="400000"/>
          </a:ln>
        </p:spPr>
      </p:pic>
      <p:pic>
        <p:nvPicPr>
          <p:cNvPr id="173" name="pasted-image.png"/>
          <p:cNvPicPr>
            <a:picLocks noChangeAspect="1"/>
          </p:cNvPicPr>
          <p:nvPr/>
        </p:nvPicPr>
        <p:blipFill>
          <a:blip r:embed="rId3">
            <a:extLst/>
          </a:blip>
          <a:stretch>
            <a:fillRect/>
          </a:stretch>
        </p:blipFill>
        <p:spPr>
          <a:xfrm>
            <a:off x="305497" y="3622772"/>
            <a:ext cx="4732137" cy="4134786"/>
          </a:xfrm>
          <a:prstGeom prst="rect">
            <a:avLst/>
          </a:prstGeom>
          <a:ln w="12700">
            <a:miter lim="400000"/>
          </a:ln>
        </p:spPr>
      </p:pic>
      <p:pic>
        <p:nvPicPr>
          <p:cNvPr id="174" name="pasted-image.png"/>
          <p:cNvPicPr>
            <a:picLocks noChangeAspect="1"/>
          </p:cNvPicPr>
          <p:nvPr/>
        </p:nvPicPr>
        <p:blipFill>
          <a:blip r:embed="rId4">
            <a:extLst/>
          </a:blip>
          <a:stretch>
            <a:fillRect/>
          </a:stretch>
        </p:blipFill>
        <p:spPr>
          <a:xfrm>
            <a:off x="5079298" y="999071"/>
            <a:ext cx="6076430" cy="5046130"/>
          </a:xfrm>
          <a:prstGeom prst="rect">
            <a:avLst/>
          </a:prstGeom>
          <a:ln w="12700">
            <a:miter lim="400000"/>
          </a:ln>
        </p:spPr>
      </p:pic>
    </p:spTree>
  </p:cSld>
  <p:clrMapOvr>
    <a:masterClrMapping/>
  </p:clrMapOvr>
  <p:transition xmlns:p14="http://schemas.microsoft.com/office/powerpoint/2010/main" spd="med" advClick="1" p14:dur="1000"/>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ph type="title"/>
          </p:nvPr>
        </p:nvSpPr>
        <p:spPr>
          <a:xfrm>
            <a:off x="292100" y="50800"/>
            <a:ext cx="11099801" cy="646311"/>
          </a:xfrm>
          <a:prstGeom prst="rect">
            <a:avLst/>
          </a:prstGeom>
        </p:spPr>
        <p:txBody>
          <a:bodyPr anchor="t"/>
          <a:lstStyle>
            <a:lvl1pPr algn="l">
              <a:defRPr sz="3000">
                <a:latin typeface="Impact"/>
                <a:ea typeface="Impact"/>
                <a:cs typeface="Impact"/>
                <a:sym typeface="Impact"/>
              </a:defRPr>
            </a:lvl1pPr>
          </a:lstStyle>
          <a:p>
            <a:pPr/>
            <a:r>
              <a:t>Analyzing Output</a:t>
            </a:r>
          </a:p>
        </p:txBody>
      </p:sp>
      <p:sp>
        <p:nvSpPr>
          <p:cNvPr id="177" name="Shape 177"/>
          <p:cNvSpPr/>
          <p:nvPr>
            <p:ph type="body" sz="half" idx="1"/>
          </p:nvPr>
        </p:nvSpPr>
        <p:spPr>
          <a:xfrm>
            <a:off x="209945" y="6531024"/>
            <a:ext cx="10921208" cy="2845843"/>
          </a:xfrm>
          <a:prstGeom prst="rect">
            <a:avLst/>
          </a:prstGeom>
          <a:ln>
            <a:solidFill>
              <a:srgbClr val="000000"/>
            </a:solidFill>
          </a:ln>
        </p:spPr>
        <p:txBody>
          <a:bodyPr/>
          <a:lstStyle/>
          <a:p>
            <a:pPr marL="320039" indent="-320039" algn="l" defTabSz="473201">
              <a:buSzPct val="75000"/>
              <a:buChar char="•"/>
              <a:defRPr sz="2592">
                <a:latin typeface="American Typewriter"/>
                <a:ea typeface="American Typewriter"/>
                <a:cs typeface="American Typewriter"/>
                <a:sym typeface="American Typewriter"/>
              </a:defRPr>
            </a:pPr>
            <a:r>
              <a:t>Based on the dataset used above predicted output was calculated</a:t>
            </a:r>
          </a:p>
          <a:p>
            <a:pPr algn="l" defTabSz="473201">
              <a:defRPr b="1" sz="2592">
                <a:latin typeface="American Typewriter"/>
                <a:ea typeface="American Typewriter"/>
                <a:cs typeface="American Typewriter"/>
                <a:sym typeface="American Typewriter"/>
              </a:defRPr>
            </a:pPr>
            <a:r>
              <a:t>Caveat</a:t>
            </a:r>
          </a:p>
          <a:p>
            <a:pPr lvl="2" marL="1040130" indent="-320040" algn="l" defTabSz="473201">
              <a:buSzPct val="75000"/>
              <a:buChar char="•"/>
              <a:defRPr sz="2592">
                <a:latin typeface="American Typewriter"/>
                <a:ea typeface="American Typewriter"/>
                <a:cs typeface="American Typewriter"/>
                <a:sym typeface="American Typewriter"/>
              </a:defRPr>
            </a:pPr>
            <a:r>
              <a:t>This dataset contains all top busy Airports</a:t>
            </a:r>
          </a:p>
          <a:p>
            <a:pPr lvl="2" marL="1040130" indent="-320040" algn="l" defTabSz="473201">
              <a:buSzPct val="75000"/>
              <a:buChar char="•"/>
              <a:defRPr sz="2592">
                <a:latin typeface="American Typewriter"/>
                <a:ea typeface="American Typewriter"/>
                <a:cs typeface="American Typewriter"/>
                <a:sym typeface="American Typewriter"/>
              </a:defRPr>
            </a:pPr>
            <a:r>
              <a:t>While doing the clean up the final dataset used for analysis had all flights with a mime delay of 15 minutes.</a:t>
            </a:r>
          </a:p>
          <a:p>
            <a:pPr lvl="2" marL="1040130" indent="-320040" algn="l" defTabSz="473201">
              <a:buSzPct val="75000"/>
              <a:buChar char="•"/>
              <a:defRPr sz="2592">
                <a:latin typeface="American Typewriter"/>
                <a:ea typeface="American Typewriter"/>
                <a:cs typeface="American Typewriter"/>
                <a:sym typeface="American Typewriter"/>
              </a:defRPr>
            </a:pPr>
            <a:r>
              <a:t>Flight which had on-time or earlier arrival were not present in the dataset which would affect the average Arrival Time</a:t>
            </a:r>
          </a:p>
        </p:txBody>
      </p:sp>
      <p:pic>
        <p:nvPicPr>
          <p:cNvPr id="178" name="pasted-image.png"/>
          <p:cNvPicPr>
            <a:picLocks noChangeAspect="1"/>
          </p:cNvPicPr>
          <p:nvPr/>
        </p:nvPicPr>
        <p:blipFill>
          <a:blip r:embed="rId2">
            <a:extLst/>
          </a:blip>
          <a:stretch>
            <a:fillRect/>
          </a:stretch>
        </p:blipFill>
        <p:spPr>
          <a:xfrm>
            <a:off x="106481" y="723709"/>
            <a:ext cx="7864239" cy="3594711"/>
          </a:xfrm>
          <a:prstGeom prst="rect">
            <a:avLst/>
          </a:prstGeom>
          <a:ln w="12700">
            <a:miter lim="400000"/>
          </a:ln>
        </p:spPr>
      </p:pic>
      <p:pic>
        <p:nvPicPr>
          <p:cNvPr id="179" name="pasted-image.png"/>
          <p:cNvPicPr>
            <a:picLocks noChangeAspect="1"/>
          </p:cNvPicPr>
          <p:nvPr/>
        </p:nvPicPr>
        <p:blipFill>
          <a:blip r:embed="rId3">
            <a:extLst/>
          </a:blip>
          <a:stretch>
            <a:fillRect/>
          </a:stretch>
        </p:blipFill>
        <p:spPr>
          <a:xfrm>
            <a:off x="487481" y="4471161"/>
            <a:ext cx="7864239" cy="1682400"/>
          </a:xfrm>
          <a:prstGeom prst="rect">
            <a:avLst/>
          </a:prstGeom>
          <a:ln w="12700">
            <a:miter lim="400000"/>
          </a:ln>
        </p:spPr>
      </p:pic>
    </p:spTree>
  </p:cSld>
  <p:clrMapOvr>
    <a:masterClrMapping/>
  </p:clrMapOvr>
  <p:transition xmlns:p14="http://schemas.microsoft.com/office/powerpoint/2010/main" spd="med" advClick="1" p14:dur="1000"/>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hape 181"/>
          <p:cNvSpPr/>
          <p:nvPr>
            <p:ph type="title"/>
          </p:nvPr>
        </p:nvSpPr>
        <p:spPr>
          <a:xfrm>
            <a:off x="952500" y="444500"/>
            <a:ext cx="11099800" cy="817712"/>
          </a:xfrm>
          <a:prstGeom prst="rect">
            <a:avLst/>
          </a:prstGeom>
        </p:spPr>
        <p:txBody>
          <a:bodyPr anchor="t"/>
          <a:lstStyle>
            <a:lvl1pPr algn="l" defTabSz="332993">
              <a:defRPr sz="4560">
                <a:latin typeface="Impact"/>
                <a:ea typeface="Impact"/>
                <a:cs typeface="Impact"/>
                <a:sym typeface="Impact"/>
              </a:defRPr>
            </a:lvl1pPr>
          </a:lstStyle>
          <a:p>
            <a:pPr/>
            <a:r>
              <a:t>What could have been better</a:t>
            </a:r>
          </a:p>
        </p:txBody>
      </p:sp>
      <p:sp>
        <p:nvSpPr>
          <p:cNvPr id="182" name="Shape 182"/>
          <p:cNvSpPr/>
          <p:nvPr>
            <p:ph type="body" idx="1"/>
          </p:nvPr>
        </p:nvSpPr>
        <p:spPr>
          <a:xfrm>
            <a:off x="952500" y="1320800"/>
            <a:ext cx="11099800" cy="6286500"/>
          </a:xfrm>
          <a:prstGeom prst="rect">
            <a:avLst/>
          </a:prstGeom>
        </p:spPr>
        <p:txBody>
          <a:bodyPr anchor="t"/>
          <a:lstStyle/>
          <a:p>
            <a:pPr>
              <a:spcBef>
                <a:spcPts val="0"/>
              </a:spcBef>
              <a:defRPr sz="3000">
                <a:latin typeface="American Typewriter"/>
                <a:ea typeface="American Typewriter"/>
                <a:cs typeface="American Typewriter"/>
                <a:sym typeface="American Typewriter"/>
              </a:defRPr>
            </a:pPr>
            <a:r>
              <a:t>Data clean up</a:t>
            </a:r>
          </a:p>
          <a:p>
            <a:pPr lvl="2">
              <a:spcBef>
                <a:spcPts val="0"/>
              </a:spcBef>
              <a:defRPr sz="3000">
                <a:latin typeface="American Typewriter"/>
                <a:ea typeface="American Typewriter"/>
                <a:cs typeface="American Typewriter"/>
                <a:sym typeface="American Typewriter"/>
              </a:defRPr>
            </a:pPr>
            <a:r>
              <a:t>The approach used to pick top 10 busy Airports was not the best approach to perform analysis. This highly impacted the arrival time as flights those were considered for analysis had a minimum delay time of 15 minutes</a:t>
            </a:r>
          </a:p>
          <a:p>
            <a:pPr>
              <a:spcBef>
                <a:spcPts val="0"/>
              </a:spcBef>
              <a:defRPr sz="3000">
                <a:latin typeface="American Typewriter"/>
                <a:ea typeface="American Typewriter"/>
                <a:cs typeface="American Typewriter"/>
                <a:sym typeface="American Typewriter"/>
              </a:defRPr>
            </a:pPr>
            <a:r>
              <a:t>Model Fit</a:t>
            </a:r>
          </a:p>
          <a:p>
            <a:pPr lvl="2">
              <a:spcBef>
                <a:spcPts val="0"/>
              </a:spcBef>
              <a:defRPr sz="3000">
                <a:latin typeface="American Typewriter"/>
                <a:ea typeface="American Typewriter"/>
                <a:cs typeface="American Typewriter"/>
                <a:sym typeface="American Typewriter"/>
              </a:defRPr>
            </a:pPr>
            <a:r>
              <a:t>The dataset used for analysis ended up with having 48 columns including dummy variables. </a:t>
            </a:r>
          </a:p>
          <a:p>
            <a:pPr lvl="2">
              <a:spcBef>
                <a:spcPts val="0"/>
              </a:spcBef>
              <a:defRPr sz="3000">
                <a:latin typeface="American Typewriter"/>
                <a:ea typeface="American Typewriter"/>
                <a:cs typeface="American Typewriter"/>
                <a:sym typeface="American Typewriter"/>
              </a:defRPr>
            </a:pPr>
            <a:r>
              <a:t>Linear regression was not the best model to be used for these scenario. Random Forest could have been a better approach</a:t>
            </a:r>
          </a:p>
        </p:txBody>
      </p:sp>
    </p:spTree>
  </p:cSld>
  <p:clrMapOvr>
    <a:masterClrMapping/>
  </p:clrMapOvr>
  <p:transition xmlns:p14="http://schemas.microsoft.com/office/powerpoint/2010/main" spd="med" advClick="1" p14:dur="1000"/>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Shape 184"/>
          <p:cNvSpPr/>
          <p:nvPr>
            <p:ph type="title"/>
          </p:nvPr>
        </p:nvSpPr>
        <p:spPr>
          <a:xfrm>
            <a:off x="3835400" y="1761678"/>
            <a:ext cx="5334000" cy="1250703"/>
          </a:xfrm>
          <a:prstGeom prst="rect">
            <a:avLst/>
          </a:prstGeom>
        </p:spPr>
        <p:txBody>
          <a:bodyPr/>
          <a:lstStyle>
            <a:lvl1pPr defTabSz="554990">
              <a:defRPr sz="5700">
                <a:latin typeface="Apple Chancery"/>
                <a:ea typeface="Apple Chancery"/>
                <a:cs typeface="Apple Chancery"/>
                <a:sym typeface="Apple Chancery"/>
              </a:defRPr>
            </a:lvl1pPr>
          </a:lstStyle>
          <a:p>
            <a:pPr/>
            <a:r>
              <a:t>THANK YOU</a:t>
            </a:r>
          </a:p>
        </p:txBody>
      </p:sp>
      <p:sp>
        <p:nvSpPr>
          <p:cNvPr id="185" name="Shape 185"/>
          <p:cNvSpPr/>
          <p:nvPr>
            <p:ph type="body" sz="quarter" idx="1"/>
          </p:nvPr>
        </p:nvSpPr>
        <p:spPr>
          <a:xfrm>
            <a:off x="-143143" y="3257857"/>
            <a:ext cx="12685764" cy="768401"/>
          </a:xfrm>
          <a:prstGeom prst="rect">
            <a:avLst/>
          </a:prstGeom>
        </p:spPr>
        <p:txBody>
          <a:bodyPr/>
          <a:lstStyle>
            <a:lvl1pPr>
              <a:defRPr>
                <a:latin typeface="Marker Felt"/>
                <a:ea typeface="Marker Felt"/>
                <a:cs typeface="Marker Felt"/>
                <a:sym typeface="Marker Felt"/>
              </a:defRPr>
            </a:lvl1pPr>
          </a:lstStyle>
          <a:p>
            <a:pPr/>
            <a:r>
              <a:t>Hopefully I could predict your Arrival Delay next Time you Travel  !</a:t>
            </a:r>
          </a:p>
        </p:txBody>
      </p:sp>
      <p:pic>
        <p:nvPicPr>
          <p:cNvPr id="186" name="pasted-image.png"/>
          <p:cNvPicPr>
            <a:picLocks noChangeAspect="1"/>
          </p:cNvPicPr>
          <p:nvPr/>
        </p:nvPicPr>
        <p:blipFill>
          <a:blip r:embed="rId2">
            <a:extLst/>
          </a:blip>
          <a:stretch>
            <a:fillRect/>
          </a:stretch>
        </p:blipFill>
        <p:spPr>
          <a:xfrm>
            <a:off x="2662583" y="4104367"/>
            <a:ext cx="7074312" cy="5431066"/>
          </a:xfrm>
          <a:prstGeom prst="rect">
            <a:avLst/>
          </a:prstGeom>
          <a:ln w="12700">
            <a:miter lim="400000"/>
          </a:ln>
        </p:spPr>
      </p:pic>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4" name="Shape 124"/>
          <p:cNvSpPr/>
          <p:nvPr>
            <p:ph type="title"/>
          </p:nvPr>
        </p:nvSpPr>
        <p:spPr>
          <a:xfrm>
            <a:off x="952500" y="444500"/>
            <a:ext cx="11099800" cy="972791"/>
          </a:xfrm>
          <a:prstGeom prst="rect">
            <a:avLst/>
          </a:prstGeom>
        </p:spPr>
        <p:txBody>
          <a:bodyPr/>
          <a:lstStyle>
            <a:lvl1pPr algn="l">
              <a:defRPr sz="5000">
                <a:latin typeface="Impact"/>
                <a:ea typeface="Impact"/>
                <a:cs typeface="Impact"/>
                <a:sym typeface="Impact"/>
              </a:defRPr>
            </a:lvl1pPr>
          </a:lstStyle>
          <a:p>
            <a:pPr/>
            <a:r>
              <a:t>PROJECT BACKGROUND</a:t>
            </a:r>
          </a:p>
        </p:txBody>
      </p:sp>
      <p:sp>
        <p:nvSpPr>
          <p:cNvPr id="125" name="Shape 125"/>
          <p:cNvSpPr/>
          <p:nvPr>
            <p:ph type="body" idx="1"/>
          </p:nvPr>
        </p:nvSpPr>
        <p:spPr>
          <a:xfrm>
            <a:off x="1104900" y="1460500"/>
            <a:ext cx="11099800" cy="6286500"/>
          </a:xfrm>
          <a:prstGeom prst="rect">
            <a:avLst/>
          </a:prstGeom>
        </p:spPr>
        <p:txBody>
          <a:bodyPr anchor="t"/>
          <a:lstStyle/>
          <a:p>
            <a:pPr algn="just">
              <a:spcBef>
                <a:spcPts val="0"/>
              </a:spcBef>
              <a:defRPr>
                <a:latin typeface="American Typewriter"/>
                <a:ea typeface="American Typewriter"/>
                <a:cs typeface="American Typewriter"/>
                <a:sym typeface="American Typewriter"/>
              </a:defRPr>
            </a:pPr>
            <a:r>
              <a:t>Airline Industry is a competitive business where the revenue generation greatly depends on different indices on which Airline are benchmarked</a:t>
            </a:r>
          </a:p>
          <a:p>
            <a:pPr algn="just">
              <a:spcBef>
                <a:spcPts val="0"/>
              </a:spcBef>
              <a:defRPr>
                <a:latin typeface="American Typewriter"/>
                <a:ea typeface="American Typewriter"/>
                <a:cs typeface="American Typewriter"/>
                <a:sym typeface="American Typewriter"/>
              </a:defRPr>
            </a:pPr>
            <a:r>
              <a:t>When it comes to Travel, on-time arrival is one of the most important factor every travel considers while planning for the next journey.</a:t>
            </a:r>
          </a:p>
          <a:p>
            <a:pPr algn="just">
              <a:spcBef>
                <a:spcPts val="0"/>
              </a:spcBef>
              <a:defRPr>
                <a:latin typeface="American Typewriter"/>
                <a:ea typeface="American Typewriter"/>
                <a:cs typeface="American Typewriter"/>
                <a:sym typeface="American Typewriter"/>
              </a:defRPr>
            </a:pPr>
            <a:r>
              <a:t>The goal of this project is to study the on-time Airline performance data provided by U.S Department of Transportation and predict the Arrival Delay.</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7" name="Shape 127"/>
          <p:cNvSpPr/>
          <p:nvPr>
            <p:ph type="title"/>
          </p:nvPr>
        </p:nvSpPr>
        <p:spPr>
          <a:prstGeom prst="rect">
            <a:avLst/>
          </a:prstGeom>
        </p:spPr>
        <p:txBody>
          <a:bodyPr/>
          <a:lstStyle>
            <a:lvl1pPr algn="l">
              <a:defRPr>
                <a:latin typeface="Impact"/>
                <a:ea typeface="Impact"/>
                <a:cs typeface="Impact"/>
                <a:sym typeface="Impact"/>
              </a:defRPr>
            </a:lvl1pPr>
          </a:lstStyle>
          <a:p>
            <a:pPr/>
            <a:r>
              <a:t>Dataset Description</a:t>
            </a:r>
          </a:p>
        </p:txBody>
      </p:sp>
      <p:sp>
        <p:nvSpPr>
          <p:cNvPr id="128" name="Shape 128"/>
          <p:cNvSpPr/>
          <p:nvPr>
            <p:ph type="body" idx="1"/>
          </p:nvPr>
        </p:nvSpPr>
        <p:spPr>
          <a:prstGeom prst="rect">
            <a:avLst/>
          </a:prstGeom>
        </p:spPr>
        <p:txBody>
          <a:bodyPr anchor="t"/>
          <a:lstStyle/>
          <a:p>
            <a:pPr>
              <a:spcBef>
                <a:spcPts val="1400"/>
              </a:spcBef>
              <a:defRPr>
                <a:latin typeface="American Typewriter"/>
                <a:ea typeface="American Typewriter"/>
                <a:cs typeface="American Typewriter"/>
                <a:sym typeface="American Typewriter"/>
              </a:defRPr>
            </a:pPr>
            <a:r>
              <a:t>The dataset is taken from </a:t>
            </a:r>
            <a:r>
              <a:rPr u="sng">
                <a:hlinkClick r:id="rId2" invalidUrl="" action="" tgtFrame="" tooltip="" history="1" highlightClick="0" endSnd="0"/>
              </a:rPr>
              <a:t>https://data.world/data-society/airlines-delay</a:t>
            </a:r>
          </a:p>
          <a:p>
            <a:pPr>
              <a:spcBef>
                <a:spcPts val="1400"/>
              </a:spcBef>
              <a:defRPr>
                <a:latin typeface="American Typewriter"/>
                <a:ea typeface="American Typewriter"/>
                <a:cs typeface="American Typewriter"/>
                <a:sym typeface="American Typewriter"/>
              </a:defRPr>
            </a:pPr>
            <a:r>
              <a:t>This data contains the onetime performance data for all US Domestic Airlines for the year 2008</a:t>
            </a:r>
          </a:p>
          <a:p>
            <a:pPr>
              <a:spcBef>
                <a:spcPts val="1400"/>
              </a:spcBef>
              <a:defRPr>
                <a:latin typeface="American Typewriter"/>
                <a:ea typeface="American Typewriter"/>
                <a:cs typeface="American Typewriter"/>
                <a:sym typeface="American Typewriter"/>
              </a:defRPr>
            </a:pPr>
            <a:r>
              <a:t>The Original dataset consists of</a:t>
            </a:r>
          </a:p>
          <a:p>
            <a:pPr lvl="2">
              <a:spcBef>
                <a:spcPts val="1400"/>
              </a:spcBef>
              <a:defRPr>
                <a:latin typeface="American Typewriter"/>
                <a:ea typeface="American Typewriter"/>
                <a:cs typeface="American Typewriter"/>
                <a:sym typeface="American Typewriter"/>
              </a:defRPr>
            </a:pPr>
            <a:r>
              <a:t>1936758 rows </a:t>
            </a:r>
          </a:p>
          <a:p>
            <a:pPr lvl="2">
              <a:spcBef>
                <a:spcPts val="1400"/>
              </a:spcBef>
              <a:defRPr>
                <a:latin typeface="American Typewriter"/>
                <a:ea typeface="American Typewriter"/>
                <a:cs typeface="American Typewriter"/>
                <a:sym typeface="American Typewriter"/>
              </a:defRPr>
            </a:pPr>
            <a:r>
              <a:t>30 Columns</a:t>
            </a: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0" name="Shape 130"/>
          <p:cNvSpPr/>
          <p:nvPr>
            <p:ph type="title"/>
          </p:nvPr>
        </p:nvSpPr>
        <p:spPr>
          <a:prstGeom prst="rect">
            <a:avLst/>
          </a:prstGeom>
        </p:spPr>
        <p:txBody>
          <a:bodyPr/>
          <a:lstStyle>
            <a:lvl1pPr algn="l">
              <a:defRPr>
                <a:latin typeface="Impact"/>
                <a:ea typeface="Impact"/>
                <a:cs typeface="Impact"/>
                <a:sym typeface="Impact"/>
              </a:defRPr>
            </a:lvl1pPr>
          </a:lstStyle>
          <a:p>
            <a:pPr/>
            <a:r>
              <a:t>Data Exploration</a:t>
            </a:r>
          </a:p>
        </p:txBody>
      </p:sp>
      <p:sp>
        <p:nvSpPr>
          <p:cNvPr id="131" name="Shape 131"/>
          <p:cNvSpPr/>
          <p:nvPr>
            <p:ph type="body" idx="1"/>
          </p:nvPr>
        </p:nvSpPr>
        <p:spPr>
          <a:prstGeom prst="rect">
            <a:avLst/>
          </a:prstGeom>
        </p:spPr>
        <p:txBody>
          <a:bodyPr anchor="t"/>
          <a:lstStyle/>
          <a:p>
            <a:pPr marL="400050" indent="-400050" defTabSz="525779">
              <a:spcBef>
                <a:spcPts val="0"/>
              </a:spcBef>
              <a:defRPr sz="3239">
                <a:latin typeface="American Typewriter"/>
                <a:ea typeface="American Typewriter"/>
                <a:cs typeface="American Typewriter"/>
                <a:sym typeface="American Typewriter"/>
              </a:defRPr>
            </a:pPr>
            <a:r>
              <a:t>The dataset contains all basic information pertaining to a trip.</a:t>
            </a:r>
          </a:p>
          <a:p>
            <a:pPr marL="400050" indent="-400050" defTabSz="525779">
              <a:spcBef>
                <a:spcPts val="0"/>
              </a:spcBef>
              <a:defRPr sz="3239">
                <a:latin typeface="American Typewriter"/>
                <a:ea typeface="American Typewriter"/>
                <a:cs typeface="American Typewriter"/>
                <a:sym typeface="American Typewriter"/>
              </a:defRPr>
            </a:pPr>
            <a:r>
              <a:t>the dataset has different types of Airline Delay information.</a:t>
            </a:r>
          </a:p>
          <a:p>
            <a:pPr lvl="2" marL="1200150" indent="-400050" defTabSz="525779">
              <a:spcBef>
                <a:spcPts val="0"/>
              </a:spcBef>
              <a:defRPr sz="3239">
                <a:latin typeface="American Typewriter"/>
                <a:ea typeface="American Typewriter"/>
                <a:cs typeface="American Typewriter"/>
                <a:sym typeface="American Typewriter"/>
              </a:defRPr>
            </a:pPr>
            <a:r>
              <a:t>CarrierDelay</a:t>
            </a:r>
          </a:p>
          <a:p>
            <a:pPr lvl="2" marL="1200150" indent="-400050" defTabSz="525779">
              <a:spcBef>
                <a:spcPts val="0"/>
              </a:spcBef>
              <a:defRPr sz="3239">
                <a:latin typeface="American Typewriter"/>
                <a:ea typeface="American Typewriter"/>
                <a:cs typeface="American Typewriter"/>
                <a:sym typeface="American Typewriter"/>
              </a:defRPr>
            </a:pPr>
            <a:r>
              <a:t>WeatherDelay</a:t>
            </a:r>
          </a:p>
          <a:p>
            <a:pPr lvl="2" marL="1200150" indent="-400050" defTabSz="525779">
              <a:spcBef>
                <a:spcPts val="0"/>
              </a:spcBef>
              <a:defRPr sz="3239">
                <a:latin typeface="American Typewriter"/>
                <a:ea typeface="American Typewriter"/>
                <a:cs typeface="American Typewriter"/>
                <a:sym typeface="American Typewriter"/>
              </a:defRPr>
            </a:pPr>
            <a:r>
              <a:t>NASDelay</a:t>
            </a:r>
          </a:p>
          <a:p>
            <a:pPr lvl="2" marL="1200150" indent="-400050" defTabSz="525779">
              <a:spcBef>
                <a:spcPts val="0"/>
              </a:spcBef>
              <a:defRPr sz="3239">
                <a:latin typeface="American Typewriter"/>
                <a:ea typeface="American Typewriter"/>
                <a:cs typeface="American Typewriter"/>
                <a:sym typeface="American Typewriter"/>
              </a:defRPr>
            </a:pPr>
            <a:r>
              <a:t>SecurityDelay</a:t>
            </a:r>
          </a:p>
          <a:p>
            <a:pPr lvl="2" marL="1200150" indent="-400050" defTabSz="525779">
              <a:spcBef>
                <a:spcPts val="0"/>
              </a:spcBef>
              <a:defRPr sz="3239">
                <a:latin typeface="American Typewriter"/>
                <a:ea typeface="American Typewriter"/>
                <a:cs typeface="American Typewriter"/>
                <a:sym typeface="American Typewriter"/>
              </a:defRPr>
            </a:pPr>
            <a:r>
              <a:t>LateAircraftDelay</a:t>
            </a:r>
          </a:p>
          <a:p>
            <a:pPr marL="400050" indent="-400050" defTabSz="525779">
              <a:spcBef>
                <a:spcPts val="0"/>
              </a:spcBef>
              <a:defRPr sz="3239">
                <a:latin typeface="American Typewriter"/>
                <a:ea typeface="American Typewriter"/>
                <a:cs typeface="American Typewriter"/>
                <a:sym typeface="American Typewriter"/>
              </a:defRPr>
            </a:pPr>
            <a:r>
              <a:t>Apart from these type of delay there is one more delay called the </a:t>
            </a:r>
            <a:r>
              <a:rPr b="1"/>
              <a:t>Arrival Delay</a:t>
            </a:r>
            <a:endParaRPr b="1"/>
          </a:p>
          <a:p>
            <a:pPr marL="400050" indent="-400050" defTabSz="525779">
              <a:spcBef>
                <a:spcPts val="0"/>
              </a:spcBef>
              <a:defRPr sz="3239">
                <a:latin typeface="American Typewriter"/>
                <a:ea typeface="American Typewriter"/>
                <a:cs typeface="American Typewriter"/>
                <a:sym typeface="American Typewriter"/>
              </a:defRPr>
            </a:pPr>
            <a:r>
              <a:t>Basically a Flight is considered delayed if it had any Arrival Delay.</a:t>
            </a:r>
          </a:p>
        </p:txBody>
      </p:sp>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3" name="Shape 133"/>
          <p:cNvSpPr/>
          <p:nvPr>
            <p:ph type="title"/>
          </p:nvPr>
        </p:nvSpPr>
        <p:spPr>
          <a:xfrm>
            <a:off x="952500" y="444500"/>
            <a:ext cx="11099800" cy="938511"/>
          </a:xfrm>
          <a:prstGeom prst="rect">
            <a:avLst/>
          </a:prstGeom>
        </p:spPr>
        <p:txBody>
          <a:bodyPr anchor="t"/>
          <a:lstStyle>
            <a:lvl1pPr algn="l" defTabSz="397256">
              <a:defRPr sz="5440">
                <a:latin typeface="Impact"/>
                <a:ea typeface="Impact"/>
                <a:cs typeface="Impact"/>
                <a:sym typeface="Impact"/>
              </a:defRPr>
            </a:lvl1pPr>
          </a:lstStyle>
          <a:p>
            <a:pPr/>
            <a:r>
              <a:t>How to predict Airline Delay</a:t>
            </a:r>
          </a:p>
        </p:txBody>
      </p:sp>
      <p:sp>
        <p:nvSpPr>
          <p:cNvPr id="134" name="Shape 134"/>
          <p:cNvSpPr/>
          <p:nvPr>
            <p:ph type="body" idx="1"/>
          </p:nvPr>
        </p:nvSpPr>
        <p:spPr>
          <a:xfrm>
            <a:off x="1041400" y="1524000"/>
            <a:ext cx="11099800" cy="6286500"/>
          </a:xfrm>
          <a:prstGeom prst="rect">
            <a:avLst/>
          </a:prstGeom>
        </p:spPr>
        <p:txBody>
          <a:bodyPr anchor="t"/>
          <a:lstStyle/>
          <a:p>
            <a:pPr marL="382270" indent="-382270" defTabSz="502412">
              <a:spcBef>
                <a:spcPts val="0"/>
              </a:spcBef>
              <a:defRPr sz="2580">
                <a:latin typeface="American Typewriter"/>
                <a:ea typeface="American Typewriter"/>
                <a:cs typeface="American Typewriter"/>
                <a:sym typeface="American Typewriter"/>
              </a:defRPr>
            </a:pPr>
            <a:r>
              <a:t>While analyzing the data initially it could seem that the Airline delay could be predicted if there was one of the different types of delay.</a:t>
            </a:r>
          </a:p>
          <a:p>
            <a:pPr marL="382270" indent="-382270" defTabSz="502412">
              <a:spcBef>
                <a:spcPts val="0"/>
              </a:spcBef>
              <a:defRPr sz="2580">
                <a:latin typeface="American Typewriter"/>
                <a:ea typeface="American Typewriter"/>
                <a:cs typeface="American Typewriter"/>
                <a:sym typeface="American Typewriter"/>
              </a:defRPr>
            </a:pPr>
            <a:r>
              <a:t>However by further analyzing the data it is evident that there are more features which could be better interpreted and could be used to predict the delay.</a:t>
            </a:r>
          </a:p>
          <a:p>
            <a:pPr marL="382270" indent="-382270" defTabSz="502412">
              <a:spcBef>
                <a:spcPts val="0"/>
              </a:spcBef>
              <a:defRPr sz="2580">
                <a:latin typeface="American Typewriter"/>
                <a:ea typeface="American Typewriter"/>
                <a:cs typeface="American Typewriter"/>
                <a:sym typeface="American Typewriter"/>
              </a:defRPr>
            </a:pPr>
            <a:r>
              <a:t>Based on initial analysis it was planned to use below set of features for predicting Airline delay</a:t>
            </a:r>
          </a:p>
          <a:p>
            <a:pPr lvl="4" marL="1911350" indent="-382270" defTabSz="502412">
              <a:spcBef>
                <a:spcPts val="0"/>
              </a:spcBef>
              <a:defRPr sz="2580">
                <a:latin typeface="American Typewriter"/>
                <a:ea typeface="American Typewriter"/>
                <a:cs typeface="American Typewriter"/>
                <a:sym typeface="American Typewriter"/>
              </a:defRPr>
            </a:pPr>
            <a:r>
              <a:t>Month</a:t>
            </a:r>
          </a:p>
          <a:p>
            <a:pPr lvl="4" marL="1911350" indent="-382270" defTabSz="502412">
              <a:spcBef>
                <a:spcPts val="0"/>
              </a:spcBef>
              <a:defRPr sz="2580">
                <a:latin typeface="American Typewriter"/>
                <a:ea typeface="American Typewriter"/>
                <a:cs typeface="American Typewriter"/>
                <a:sym typeface="American Typewriter"/>
              </a:defRPr>
            </a:pPr>
            <a:r>
              <a:t>DayofMonth</a:t>
            </a:r>
          </a:p>
          <a:p>
            <a:pPr lvl="4" marL="1911350" indent="-382270" defTabSz="502412">
              <a:spcBef>
                <a:spcPts val="0"/>
              </a:spcBef>
              <a:defRPr sz="2580">
                <a:latin typeface="American Typewriter"/>
                <a:ea typeface="American Typewriter"/>
                <a:cs typeface="American Typewriter"/>
                <a:sym typeface="American Typewriter"/>
              </a:defRPr>
            </a:pPr>
            <a:r>
              <a:t>DayOfWeek</a:t>
            </a:r>
          </a:p>
          <a:p>
            <a:pPr lvl="4" marL="1911350" indent="-382270" defTabSz="502412">
              <a:spcBef>
                <a:spcPts val="0"/>
              </a:spcBef>
              <a:defRPr sz="2580">
                <a:latin typeface="American Typewriter"/>
                <a:ea typeface="American Typewriter"/>
                <a:cs typeface="American Typewriter"/>
                <a:sym typeface="American Typewriter"/>
              </a:defRPr>
            </a:pPr>
            <a:r>
              <a:t>UniqueCarrier</a:t>
            </a:r>
          </a:p>
          <a:p>
            <a:pPr lvl="4" marL="1911350" indent="-382270" defTabSz="502412">
              <a:spcBef>
                <a:spcPts val="0"/>
              </a:spcBef>
              <a:defRPr sz="2580">
                <a:latin typeface="American Typewriter"/>
                <a:ea typeface="American Typewriter"/>
                <a:cs typeface="American Typewriter"/>
                <a:sym typeface="American Typewriter"/>
              </a:defRPr>
            </a:pPr>
            <a:r>
              <a:t>Origin</a:t>
            </a:r>
          </a:p>
          <a:p>
            <a:pPr lvl="4" marL="1911350" indent="-382270" defTabSz="502412">
              <a:spcBef>
                <a:spcPts val="0"/>
              </a:spcBef>
              <a:defRPr sz="2580">
                <a:latin typeface="American Typewriter"/>
                <a:ea typeface="American Typewriter"/>
                <a:cs typeface="American Typewriter"/>
                <a:sym typeface="American Typewriter"/>
              </a:defRPr>
            </a:pPr>
            <a:r>
              <a:t>Dest</a:t>
            </a:r>
          </a:p>
          <a:p>
            <a:pPr lvl="4" marL="1911350" indent="-382270" defTabSz="502412">
              <a:spcBef>
                <a:spcPts val="0"/>
              </a:spcBef>
              <a:defRPr sz="2580">
                <a:latin typeface="American Typewriter"/>
                <a:ea typeface="American Typewriter"/>
                <a:cs typeface="American Typewriter"/>
                <a:sym typeface="American Typewriter"/>
              </a:defRPr>
            </a:pPr>
            <a:r>
              <a:t>DepTime</a:t>
            </a:r>
          </a:p>
          <a:p>
            <a:pPr lvl="4" marL="1911350" indent="-382270" defTabSz="502412">
              <a:spcBef>
                <a:spcPts val="0"/>
              </a:spcBef>
              <a:defRPr sz="2580">
                <a:latin typeface="American Typewriter"/>
                <a:ea typeface="American Typewriter"/>
                <a:cs typeface="American Typewriter"/>
                <a:sym typeface="American Typewriter"/>
              </a:defRPr>
            </a:pPr>
            <a:r>
              <a:t>ArrTime</a:t>
            </a:r>
          </a:p>
        </p:txBody>
      </p:sp>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Shape 136"/>
          <p:cNvSpPr/>
          <p:nvPr>
            <p:ph type="title"/>
          </p:nvPr>
        </p:nvSpPr>
        <p:spPr>
          <a:xfrm>
            <a:off x="952500" y="444500"/>
            <a:ext cx="11099800" cy="842566"/>
          </a:xfrm>
          <a:prstGeom prst="rect">
            <a:avLst/>
          </a:prstGeom>
        </p:spPr>
        <p:txBody>
          <a:bodyPr anchor="t"/>
          <a:lstStyle>
            <a:lvl1pPr algn="l" defTabSz="350520">
              <a:defRPr sz="4800">
                <a:latin typeface="Impact"/>
                <a:ea typeface="Impact"/>
                <a:cs typeface="Impact"/>
                <a:sym typeface="Impact"/>
              </a:defRPr>
            </a:lvl1pPr>
          </a:lstStyle>
          <a:p>
            <a:pPr/>
            <a:r>
              <a:t>Exploratory Analysis of feature dataset</a:t>
            </a:r>
          </a:p>
        </p:txBody>
      </p:sp>
      <p:sp>
        <p:nvSpPr>
          <p:cNvPr id="137" name="Shape 137"/>
          <p:cNvSpPr/>
          <p:nvPr>
            <p:ph type="body" sz="quarter" idx="1"/>
          </p:nvPr>
        </p:nvSpPr>
        <p:spPr>
          <a:xfrm>
            <a:off x="952500" y="7206431"/>
            <a:ext cx="11099800" cy="1113086"/>
          </a:xfrm>
          <a:prstGeom prst="rect">
            <a:avLst/>
          </a:prstGeom>
        </p:spPr>
        <p:txBody>
          <a:bodyPr anchor="t"/>
          <a:lstStyle>
            <a:lvl1pPr marL="0" indent="0" defTabSz="519937">
              <a:spcBef>
                <a:spcPts val="3700"/>
              </a:spcBef>
              <a:buSzTx/>
              <a:buNone/>
              <a:defRPr sz="3204">
                <a:latin typeface="American Typewriter"/>
                <a:ea typeface="American Typewriter"/>
                <a:cs typeface="American Typewriter"/>
                <a:sym typeface="American Typewriter"/>
              </a:defRPr>
            </a:lvl1pPr>
          </a:lstStyle>
          <a:p>
            <a:pPr/>
            <a:r>
              <a:t>Building a model to predict the Airline Delay needs all of these options to be considered while building the model</a:t>
            </a:r>
          </a:p>
        </p:txBody>
      </p:sp>
      <p:pic>
        <p:nvPicPr>
          <p:cNvPr id="138" name="pasted-image.png"/>
          <p:cNvPicPr>
            <a:picLocks noChangeAspect="1"/>
          </p:cNvPicPr>
          <p:nvPr/>
        </p:nvPicPr>
        <p:blipFill>
          <a:blip r:embed="rId2">
            <a:extLst/>
          </a:blip>
          <a:stretch>
            <a:fillRect/>
          </a:stretch>
        </p:blipFill>
        <p:spPr>
          <a:xfrm>
            <a:off x="2375103" y="1199700"/>
            <a:ext cx="7480097" cy="5874200"/>
          </a:xfrm>
          <a:prstGeom prst="rect">
            <a:avLst/>
          </a:prstGeom>
          <a:ln w="12700">
            <a:miter lim="400000"/>
          </a:ln>
        </p:spPr>
      </p:pic>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0" name="Shape 140"/>
          <p:cNvSpPr/>
          <p:nvPr>
            <p:ph type="title"/>
          </p:nvPr>
        </p:nvSpPr>
        <p:spPr>
          <a:xfrm>
            <a:off x="952500" y="444500"/>
            <a:ext cx="11099800" cy="817712"/>
          </a:xfrm>
          <a:prstGeom prst="rect">
            <a:avLst/>
          </a:prstGeom>
        </p:spPr>
        <p:txBody>
          <a:bodyPr anchor="t"/>
          <a:lstStyle>
            <a:lvl1pPr algn="l" defTabSz="332993">
              <a:defRPr sz="4560">
                <a:latin typeface="Impact"/>
                <a:ea typeface="Impact"/>
                <a:cs typeface="Impact"/>
                <a:sym typeface="Impact"/>
              </a:defRPr>
            </a:lvl1pPr>
          </a:lstStyle>
          <a:p>
            <a:pPr/>
            <a:r>
              <a:t>Data Clean up</a:t>
            </a:r>
          </a:p>
        </p:txBody>
      </p:sp>
      <p:sp>
        <p:nvSpPr>
          <p:cNvPr id="141" name="Shape 141"/>
          <p:cNvSpPr/>
          <p:nvPr>
            <p:ph type="body" idx="1"/>
          </p:nvPr>
        </p:nvSpPr>
        <p:spPr>
          <a:xfrm>
            <a:off x="952500" y="1320800"/>
            <a:ext cx="11099800" cy="6286500"/>
          </a:xfrm>
          <a:prstGeom prst="rect">
            <a:avLst/>
          </a:prstGeom>
        </p:spPr>
        <p:txBody>
          <a:bodyPr anchor="t"/>
          <a:lstStyle/>
          <a:p>
            <a:pPr marL="431165" indent="-431165" defTabSz="566674">
              <a:spcBef>
                <a:spcPts val="0"/>
              </a:spcBef>
              <a:defRPr sz="2910">
                <a:latin typeface="American Typewriter"/>
                <a:ea typeface="American Typewriter"/>
                <a:cs typeface="American Typewriter"/>
                <a:sym typeface="American Typewriter"/>
              </a:defRPr>
            </a:pPr>
            <a:r>
              <a:t>Data clean up was done on the original dataset from two different perspective.</a:t>
            </a:r>
          </a:p>
          <a:p>
            <a:pPr lvl="2" marL="1293495" indent="-431165" defTabSz="566674">
              <a:spcBef>
                <a:spcPts val="0"/>
              </a:spcBef>
              <a:defRPr sz="2910">
                <a:latin typeface="American Typewriter"/>
                <a:ea typeface="American Typewriter"/>
                <a:cs typeface="American Typewriter"/>
                <a:sym typeface="American Typewriter"/>
              </a:defRPr>
            </a:pPr>
            <a:r>
              <a:t>Cleaning up data with null values. The dataset was reduced to 1247486 Rows X 30 Columns</a:t>
            </a:r>
          </a:p>
          <a:p>
            <a:pPr lvl="2" marL="1293495" indent="-431165" defTabSz="566674">
              <a:spcBef>
                <a:spcPts val="0"/>
              </a:spcBef>
              <a:defRPr sz="2910">
                <a:latin typeface="American Typewriter"/>
                <a:ea typeface="American Typewriter"/>
                <a:cs typeface="American Typewriter"/>
                <a:sym typeface="American Typewriter"/>
              </a:defRPr>
            </a:pPr>
            <a:r>
              <a:t>Include only those columns which would be efficient to predict the delay with less redundancy.</a:t>
            </a:r>
          </a:p>
          <a:p>
            <a:pPr lvl="4" marL="2155825" indent="-431165" defTabSz="566674">
              <a:spcBef>
                <a:spcPts val="0"/>
              </a:spcBef>
              <a:defRPr sz="2910">
                <a:latin typeface="American Typewriter"/>
                <a:ea typeface="American Typewriter"/>
                <a:cs typeface="American Typewriter"/>
                <a:sym typeface="American Typewriter"/>
              </a:defRPr>
            </a:pPr>
            <a:r>
              <a:t>DayofMonth was dropped to consider only Month</a:t>
            </a:r>
          </a:p>
          <a:p>
            <a:pPr lvl="4" marL="2155825" indent="-431165" defTabSz="566674">
              <a:spcBef>
                <a:spcPts val="0"/>
              </a:spcBef>
              <a:defRPr sz="2910">
                <a:latin typeface="American Typewriter"/>
                <a:ea typeface="American Typewriter"/>
                <a:cs typeface="American Typewriter"/>
                <a:sym typeface="American Typewriter"/>
              </a:defRPr>
            </a:pPr>
            <a:r>
              <a:t>Origin field was dropped since Delay is considered only at the Destination Airport</a:t>
            </a:r>
          </a:p>
          <a:p>
            <a:pPr lvl="4" marL="2155825" indent="-431165" defTabSz="566674">
              <a:spcBef>
                <a:spcPts val="0"/>
              </a:spcBef>
              <a:defRPr sz="2910">
                <a:latin typeface="American Typewriter"/>
                <a:ea typeface="American Typewriter"/>
                <a:cs typeface="American Typewriter"/>
                <a:sym typeface="American Typewriter"/>
              </a:defRPr>
            </a:pPr>
            <a:r>
              <a:t>Keeping in view the total number of Airports top 10 busy Airports were considered</a:t>
            </a:r>
          </a:p>
          <a:p>
            <a:pPr lvl="4" marL="2155825" indent="-431165" defTabSz="566674">
              <a:spcBef>
                <a:spcPts val="0"/>
              </a:spcBef>
              <a:defRPr sz="2910">
                <a:latin typeface="American Typewriter"/>
                <a:ea typeface="American Typewriter"/>
                <a:cs typeface="American Typewriter"/>
                <a:sym typeface="American Typewriter"/>
              </a:defRPr>
            </a:pPr>
            <a:r>
              <a:t>Dataset size got reduced to 431487 X 48 columns (columns with dummy variables for features)</a:t>
            </a: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 name="Shape 143"/>
          <p:cNvSpPr/>
          <p:nvPr>
            <p:ph type="title"/>
          </p:nvPr>
        </p:nvSpPr>
        <p:spPr>
          <a:xfrm>
            <a:off x="533400" y="457200"/>
            <a:ext cx="11099801" cy="975569"/>
          </a:xfrm>
          <a:prstGeom prst="rect">
            <a:avLst/>
          </a:prstGeom>
        </p:spPr>
        <p:txBody>
          <a:bodyPr anchor="t"/>
          <a:lstStyle>
            <a:lvl1pPr algn="l">
              <a:defRPr sz="3000">
                <a:latin typeface="Impact"/>
                <a:ea typeface="Impact"/>
                <a:cs typeface="Impact"/>
                <a:sym typeface="Impact"/>
              </a:defRPr>
            </a:lvl1pPr>
          </a:lstStyle>
          <a:p>
            <a:pPr/>
            <a:r>
              <a:t>Analyzing how each of the delay affects Arrival Delay</a:t>
            </a:r>
          </a:p>
        </p:txBody>
      </p:sp>
      <p:sp>
        <p:nvSpPr>
          <p:cNvPr id="144" name="Shape 144"/>
          <p:cNvSpPr/>
          <p:nvPr>
            <p:ph type="body" sz="quarter" idx="1"/>
          </p:nvPr>
        </p:nvSpPr>
        <p:spPr>
          <a:xfrm>
            <a:off x="482996" y="8346231"/>
            <a:ext cx="10921207" cy="784821"/>
          </a:xfrm>
          <a:prstGeom prst="rect">
            <a:avLst/>
          </a:prstGeom>
        </p:spPr>
        <p:txBody>
          <a:bodyPr/>
          <a:lstStyle>
            <a:lvl1pPr defTabSz="467359">
              <a:defRPr sz="2560">
                <a:latin typeface="American Typewriter"/>
                <a:ea typeface="American Typewriter"/>
                <a:cs typeface="American Typewriter"/>
                <a:sym typeface="American Typewriter"/>
              </a:defRPr>
            </a:lvl1pPr>
          </a:lstStyle>
          <a:p>
            <a:pPr/>
            <a:r>
              <a:t>Weather Delay seems to have a direct impact on overall Arrival Delay</a:t>
            </a:r>
          </a:p>
        </p:txBody>
      </p:sp>
      <p:pic>
        <p:nvPicPr>
          <p:cNvPr id="145" name="pasted-image.png"/>
          <p:cNvPicPr>
            <a:picLocks noChangeAspect="1"/>
          </p:cNvPicPr>
          <p:nvPr/>
        </p:nvPicPr>
        <p:blipFill>
          <a:blip r:embed="rId2">
            <a:extLst/>
          </a:blip>
          <a:stretch>
            <a:fillRect/>
          </a:stretch>
        </p:blipFill>
        <p:spPr>
          <a:xfrm>
            <a:off x="-38100" y="1789017"/>
            <a:ext cx="13004800" cy="6200966"/>
          </a:xfrm>
          <a:prstGeom prst="rect">
            <a:avLst/>
          </a:prstGeom>
          <a:ln w="12700">
            <a:miter lim="400000"/>
          </a:ln>
        </p:spPr>
      </p:pic>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Shape 147"/>
          <p:cNvSpPr/>
          <p:nvPr>
            <p:ph type="title"/>
          </p:nvPr>
        </p:nvSpPr>
        <p:spPr>
          <a:xfrm>
            <a:off x="812800" y="203200"/>
            <a:ext cx="11099801" cy="646311"/>
          </a:xfrm>
          <a:prstGeom prst="rect">
            <a:avLst/>
          </a:prstGeom>
        </p:spPr>
        <p:txBody>
          <a:bodyPr anchor="t"/>
          <a:lstStyle>
            <a:lvl1pPr algn="l">
              <a:defRPr sz="3000">
                <a:latin typeface="Impact"/>
                <a:ea typeface="Impact"/>
                <a:cs typeface="Impact"/>
                <a:sym typeface="Impact"/>
              </a:defRPr>
            </a:lvl1pPr>
          </a:lstStyle>
          <a:p>
            <a:pPr/>
            <a:r>
              <a:t>Analyzing how each of the delay affects Arrival Delay</a:t>
            </a:r>
          </a:p>
        </p:txBody>
      </p:sp>
      <p:sp>
        <p:nvSpPr>
          <p:cNvPr id="148" name="Shape 148"/>
          <p:cNvSpPr/>
          <p:nvPr>
            <p:ph type="body" sz="quarter" idx="1"/>
          </p:nvPr>
        </p:nvSpPr>
        <p:spPr>
          <a:xfrm>
            <a:off x="1041796" y="8270924"/>
            <a:ext cx="10921207" cy="885776"/>
          </a:xfrm>
          <a:prstGeom prst="rect">
            <a:avLst/>
          </a:prstGeom>
        </p:spPr>
        <p:txBody>
          <a:bodyPr/>
          <a:lstStyle>
            <a:lvl1pPr defTabSz="490727">
              <a:defRPr sz="2688">
                <a:latin typeface="American Typewriter"/>
                <a:ea typeface="American Typewriter"/>
                <a:cs typeface="American Typewriter"/>
                <a:sym typeface="American Typewriter"/>
              </a:defRPr>
            </a:lvl1pPr>
          </a:lstStyle>
          <a:p>
            <a:pPr/>
            <a:r>
              <a:t>While Late Airline Delay has some impact, SecurityDelay doesn’t seems to have any major impact on Arrival Delay</a:t>
            </a:r>
          </a:p>
        </p:txBody>
      </p:sp>
      <p:pic>
        <p:nvPicPr>
          <p:cNvPr id="149" name="pasted-image.png"/>
          <p:cNvPicPr>
            <a:picLocks noChangeAspect="1"/>
          </p:cNvPicPr>
          <p:nvPr/>
        </p:nvPicPr>
        <p:blipFill>
          <a:blip r:embed="rId2">
            <a:extLst/>
          </a:blip>
          <a:stretch>
            <a:fillRect/>
          </a:stretch>
        </p:blipFill>
        <p:spPr>
          <a:xfrm>
            <a:off x="990600" y="850900"/>
            <a:ext cx="10337800" cy="7239000"/>
          </a:xfrm>
          <a:prstGeom prst="rect">
            <a:avLst/>
          </a:prstGeom>
          <a:ln w="12700">
            <a:miter lim="400000"/>
          </a:ln>
        </p:spPr>
      </p:pic>
    </p:spTree>
  </p:cSld>
  <p:clrMapOvr>
    <a:masterClrMapping/>
  </p:clrMapOvr>
  <p:transition xmlns:p14="http://schemas.microsoft.com/office/powerpoint/2010/main" spd="med" advClick="1" p14:dur="1000"/>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